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303" r:id="rId4"/>
    <p:sldId id="304" r:id="rId5"/>
    <p:sldId id="410" r:id="rId6"/>
    <p:sldId id="306" r:id="rId7"/>
    <p:sldId id="316" r:id="rId8"/>
    <p:sldId id="321" r:id="rId9"/>
    <p:sldId id="336" r:id="rId10"/>
    <p:sldId id="375" r:id="rId11"/>
    <p:sldId id="389" r:id="rId12"/>
    <p:sldId id="391" r:id="rId13"/>
    <p:sldId id="409" r:id="rId14"/>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1" d="100"/>
          <a:sy n="51" d="100"/>
        </p:scale>
        <p:origin x="-864" y="-108"/>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5" Type="http://schemas.openxmlformats.org/officeDocument/2006/relationships/image" Target="../media/image5.wmf"/><Relationship Id="rId4" Type="http://schemas.openxmlformats.org/officeDocument/2006/relationships/image" Target="../media/image4.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654CFF5-E231-4159-9242-C6567FD10562}" type="datetimeFigureOut">
              <a:rPr lang="en-US" smtClean="0"/>
              <a:t>9/23/2011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8C4F3D-2E59-4F25-9F4B-FE4267233AD3}" type="slidenum">
              <a:rPr lang="en-US" smtClean="0"/>
              <a:t>‹#›</a:t>
            </a:fld>
            <a:endParaRPr lang="en-US"/>
          </a:p>
        </p:txBody>
      </p:sp>
    </p:spTree>
    <p:extLst>
      <p:ext uri="{BB962C8B-B14F-4D97-AF65-F5344CB8AC3E}">
        <p14:creationId xmlns:p14="http://schemas.microsoft.com/office/powerpoint/2010/main" val="17906921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54CFF5-E231-4159-9242-C6567FD10562}" type="datetimeFigureOut">
              <a:rPr lang="en-US" smtClean="0"/>
              <a:t>9/23/2011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8C4F3D-2E59-4F25-9F4B-FE4267233AD3}" type="slidenum">
              <a:rPr lang="en-US" smtClean="0"/>
              <a:t>‹#›</a:t>
            </a:fld>
            <a:endParaRPr lang="en-US"/>
          </a:p>
        </p:txBody>
      </p:sp>
    </p:spTree>
    <p:extLst>
      <p:ext uri="{BB962C8B-B14F-4D97-AF65-F5344CB8AC3E}">
        <p14:creationId xmlns:p14="http://schemas.microsoft.com/office/powerpoint/2010/main" val="14696474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54CFF5-E231-4159-9242-C6567FD10562}" type="datetimeFigureOut">
              <a:rPr lang="en-US" smtClean="0"/>
              <a:t>9/23/2011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8C4F3D-2E59-4F25-9F4B-FE4267233AD3}" type="slidenum">
              <a:rPr lang="en-US" smtClean="0"/>
              <a:t>‹#›</a:t>
            </a:fld>
            <a:endParaRPr lang="en-US"/>
          </a:p>
        </p:txBody>
      </p:sp>
    </p:spTree>
    <p:extLst>
      <p:ext uri="{BB962C8B-B14F-4D97-AF65-F5344CB8AC3E}">
        <p14:creationId xmlns:p14="http://schemas.microsoft.com/office/powerpoint/2010/main" val="34316835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54CFF5-E231-4159-9242-C6567FD10562}" type="datetimeFigureOut">
              <a:rPr lang="en-US" smtClean="0"/>
              <a:t>9/23/2011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8C4F3D-2E59-4F25-9F4B-FE4267233AD3}" type="slidenum">
              <a:rPr lang="en-US" smtClean="0"/>
              <a:t>‹#›</a:t>
            </a:fld>
            <a:endParaRPr lang="en-US"/>
          </a:p>
        </p:txBody>
      </p:sp>
    </p:spTree>
    <p:extLst>
      <p:ext uri="{BB962C8B-B14F-4D97-AF65-F5344CB8AC3E}">
        <p14:creationId xmlns:p14="http://schemas.microsoft.com/office/powerpoint/2010/main" val="876111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54CFF5-E231-4159-9242-C6567FD10562}" type="datetimeFigureOut">
              <a:rPr lang="en-US" smtClean="0"/>
              <a:t>9/23/2011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8C4F3D-2E59-4F25-9F4B-FE4267233AD3}" type="slidenum">
              <a:rPr lang="en-US" smtClean="0"/>
              <a:t>‹#›</a:t>
            </a:fld>
            <a:endParaRPr lang="en-US"/>
          </a:p>
        </p:txBody>
      </p:sp>
    </p:spTree>
    <p:extLst>
      <p:ext uri="{BB962C8B-B14F-4D97-AF65-F5344CB8AC3E}">
        <p14:creationId xmlns:p14="http://schemas.microsoft.com/office/powerpoint/2010/main" val="40630174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54CFF5-E231-4159-9242-C6567FD10562}" type="datetimeFigureOut">
              <a:rPr lang="en-US" smtClean="0"/>
              <a:t>9/23/2011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8C4F3D-2E59-4F25-9F4B-FE4267233AD3}" type="slidenum">
              <a:rPr lang="en-US" smtClean="0"/>
              <a:t>‹#›</a:t>
            </a:fld>
            <a:endParaRPr lang="en-US"/>
          </a:p>
        </p:txBody>
      </p:sp>
    </p:spTree>
    <p:extLst>
      <p:ext uri="{BB962C8B-B14F-4D97-AF65-F5344CB8AC3E}">
        <p14:creationId xmlns:p14="http://schemas.microsoft.com/office/powerpoint/2010/main" val="29976433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654CFF5-E231-4159-9242-C6567FD10562}" type="datetimeFigureOut">
              <a:rPr lang="en-US" smtClean="0"/>
              <a:t>9/23/2011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8C4F3D-2E59-4F25-9F4B-FE4267233AD3}" type="slidenum">
              <a:rPr lang="en-US" smtClean="0"/>
              <a:t>‹#›</a:t>
            </a:fld>
            <a:endParaRPr lang="en-US"/>
          </a:p>
        </p:txBody>
      </p:sp>
    </p:spTree>
    <p:extLst>
      <p:ext uri="{BB962C8B-B14F-4D97-AF65-F5344CB8AC3E}">
        <p14:creationId xmlns:p14="http://schemas.microsoft.com/office/powerpoint/2010/main" val="917420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654CFF5-E231-4159-9242-C6567FD10562}" type="datetimeFigureOut">
              <a:rPr lang="en-US" smtClean="0"/>
              <a:t>9/23/2011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68C4F3D-2E59-4F25-9F4B-FE4267233AD3}" type="slidenum">
              <a:rPr lang="en-US" smtClean="0"/>
              <a:t>‹#›</a:t>
            </a:fld>
            <a:endParaRPr lang="en-US"/>
          </a:p>
        </p:txBody>
      </p:sp>
    </p:spTree>
    <p:extLst>
      <p:ext uri="{BB962C8B-B14F-4D97-AF65-F5344CB8AC3E}">
        <p14:creationId xmlns:p14="http://schemas.microsoft.com/office/powerpoint/2010/main" val="31823674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654CFF5-E231-4159-9242-C6567FD10562}" type="datetimeFigureOut">
              <a:rPr lang="en-US" smtClean="0"/>
              <a:t>9/23/2011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68C4F3D-2E59-4F25-9F4B-FE4267233AD3}" type="slidenum">
              <a:rPr lang="en-US" smtClean="0"/>
              <a:t>‹#›</a:t>
            </a:fld>
            <a:endParaRPr lang="en-US"/>
          </a:p>
        </p:txBody>
      </p:sp>
    </p:spTree>
    <p:extLst>
      <p:ext uri="{BB962C8B-B14F-4D97-AF65-F5344CB8AC3E}">
        <p14:creationId xmlns:p14="http://schemas.microsoft.com/office/powerpoint/2010/main" val="689354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54CFF5-E231-4159-9242-C6567FD10562}" type="datetimeFigureOut">
              <a:rPr lang="en-US" smtClean="0"/>
              <a:t>9/23/2011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68C4F3D-2E59-4F25-9F4B-FE4267233AD3}" type="slidenum">
              <a:rPr lang="en-US" smtClean="0"/>
              <a:t>‹#›</a:t>
            </a:fld>
            <a:endParaRPr lang="en-US"/>
          </a:p>
        </p:txBody>
      </p:sp>
    </p:spTree>
    <p:extLst>
      <p:ext uri="{BB962C8B-B14F-4D97-AF65-F5344CB8AC3E}">
        <p14:creationId xmlns:p14="http://schemas.microsoft.com/office/powerpoint/2010/main" val="18811083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54CFF5-E231-4159-9242-C6567FD10562}" type="datetimeFigureOut">
              <a:rPr lang="en-US" smtClean="0"/>
              <a:t>9/23/2011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8C4F3D-2E59-4F25-9F4B-FE4267233AD3}" type="slidenum">
              <a:rPr lang="en-US" smtClean="0"/>
              <a:t>‹#›</a:t>
            </a:fld>
            <a:endParaRPr lang="en-US"/>
          </a:p>
        </p:txBody>
      </p:sp>
    </p:spTree>
    <p:extLst>
      <p:ext uri="{BB962C8B-B14F-4D97-AF65-F5344CB8AC3E}">
        <p14:creationId xmlns:p14="http://schemas.microsoft.com/office/powerpoint/2010/main" val="26517616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54CFF5-E231-4159-9242-C6567FD10562}" type="datetimeFigureOut">
              <a:rPr lang="en-US" smtClean="0"/>
              <a:t>9/23/2011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8C4F3D-2E59-4F25-9F4B-FE4267233AD3}" type="slidenum">
              <a:rPr lang="en-US" smtClean="0"/>
              <a:t>‹#›</a:t>
            </a:fld>
            <a:endParaRPr lang="en-US"/>
          </a:p>
        </p:txBody>
      </p:sp>
    </p:spTree>
    <p:extLst>
      <p:ext uri="{BB962C8B-B14F-4D97-AF65-F5344CB8AC3E}">
        <p14:creationId xmlns:p14="http://schemas.microsoft.com/office/powerpoint/2010/main" val="14537039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3654CFF5-E231-4159-9242-C6567FD10562}" type="datetimeFigureOut">
              <a:rPr lang="en-US" smtClean="0"/>
              <a:t>9/23/2011</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668C4F3D-2E59-4F25-9F4B-FE4267233AD3}" type="slidenum">
              <a:rPr lang="en-US" smtClean="0"/>
              <a:t>‹#›</a:t>
            </a:fld>
            <a:endParaRPr lang="en-US"/>
          </a:p>
        </p:txBody>
      </p:sp>
    </p:spTree>
    <p:extLst>
      <p:ext uri="{BB962C8B-B14F-4D97-AF65-F5344CB8AC3E}">
        <p14:creationId xmlns:p14="http://schemas.microsoft.com/office/powerpoint/2010/main" val="32352874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openxmlformats.org/officeDocument/2006/relationships/image" Target="../media/image3.wmf"/><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5.wmf"/><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image" Target="../media/image2.wmf"/><Relationship Id="rId11" Type="http://schemas.openxmlformats.org/officeDocument/2006/relationships/oleObject" Target="../embeddings/oleObject5.bin"/><Relationship Id="rId5" Type="http://schemas.openxmlformats.org/officeDocument/2006/relationships/oleObject" Target="../embeddings/oleObject2.bin"/><Relationship Id="rId10" Type="http://schemas.openxmlformats.org/officeDocument/2006/relationships/image" Target="../media/image4.wmf"/><Relationship Id="rId4" Type="http://schemas.openxmlformats.org/officeDocument/2006/relationships/image" Target="../media/image1.wmf"/><Relationship Id="rId9" Type="http://schemas.openxmlformats.org/officeDocument/2006/relationships/oleObject" Target="../embeddings/oleObject4.bin"/></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14500" y="2971800"/>
            <a:ext cx="3429000" cy="3416320"/>
          </a:xfrm>
          <a:prstGeom prst="rect">
            <a:avLst/>
          </a:prstGeom>
        </p:spPr>
        <p:txBody>
          <a:bodyPr>
            <a:spAutoFit/>
          </a:bodyPr>
          <a:lstStyle/>
          <a:p>
            <a:pPr algn="ctr"/>
            <a:r>
              <a:rPr lang="en-US" sz="3600" b="1" dirty="0"/>
              <a:t>Chapter 2</a:t>
            </a:r>
            <a:endParaRPr lang="en-US" sz="3600" dirty="0"/>
          </a:p>
          <a:p>
            <a:pPr algn="ctr"/>
            <a:r>
              <a:rPr lang="en-US" sz="3600" b="1" dirty="0"/>
              <a:t> </a:t>
            </a:r>
            <a:endParaRPr lang="en-US" sz="3600" dirty="0"/>
          </a:p>
          <a:p>
            <a:pPr algn="ctr"/>
            <a:r>
              <a:rPr lang="en-US" sz="3600" b="1" dirty="0"/>
              <a:t>Section 2:</a:t>
            </a:r>
            <a:r>
              <a:rPr lang="en-US" sz="3600" dirty="0"/>
              <a:t> Slope and rate of Change</a:t>
            </a:r>
          </a:p>
          <a:p>
            <a:pPr algn="ctr"/>
            <a:r>
              <a:rPr lang="en-US" sz="3600" dirty="0"/>
              <a:t> </a:t>
            </a:r>
          </a:p>
        </p:txBody>
      </p:sp>
    </p:spTree>
    <p:extLst>
      <p:ext uri="{BB962C8B-B14F-4D97-AF65-F5344CB8AC3E}">
        <p14:creationId xmlns:p14="http://schemas.microsoft.com/office/powerpoint/2010/main" val="9372702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6184"/>
            <a:ext cx="6858000" cy="2453216"/>
          </a:xfrm>
        </p:spPr>
        <p:txBody>
          <a:bodyPr>
            <a:normAutofit fontScale="90000"/>
          </a:bodyPr>
          <a:lstStyle/>
          <a:p>
            <a:pPr marR="0" rtl="0"/>
            <a:r>
              <a:rPr lang="en-US" b="1" i="0" u="none" strike="noStrike" baseline="0" dirty="0" smtClean="0">
                <a:latin typeface="Comic Sans MS"/>
              </a:rPr>
              <a:t>CLASSIFIYING PARALLEL AND PERPENDICULAR LINES</a:t>
            </a:r>
            <a:endParaRPr lang="en-US" b="0" i="0" u="none" strike="noStrike" baseline="0" dirty="0" smtClean="0">
              <a:latin typeface="Comic Sans MS"/>
            </a:endParaRPr>
          </a:p>
        </p:txBody>
      </p:sp>
      <p:sp>
        <p:nvSpPr>
          <p:cNvPr id="4" name="Rectangle 3"/>
          <p:cNvSpPr/>
          <p:nvPr/>
        </p:nvSpPr>
        <p:spPr>
          <a:xfrm>
            <a:off x="228600" y="2667000"/>
            <a:ext cx="6096000" cy="954107"/>
          </a:xfrm>
          <a:prstGeom prst="rect">
            <a:avLst/>
          </a:prstGeom>
        </p:spPr>
        <p:txBody>
          <a:bodyPr wrap="square">
            <a:spAutoFit/>
          </a:bodyPr>
          <a:lstStyle/>
          <a:p>
            <a:r>
              <a:rPr lang="en-US" sz="2800" dirty="0">
                <a:latin typeface="Comic Sans MS"/>
              </a:rPr>
              <a:t>Tell whether the lines are parallel, perpendicular, or neither.</a:t>
            </a:r>
            <a:endParaRPr lang="en-US" sz="2800" dirty="0"/>
          </a:p>
        </p:txBody>
      </p:sp>
      <p:sp>
        <p:nvSpPr>
          <p:cNvPr id="5" name="Rectangle 4"/>
          <p:cNvSpPr/>
          <p:nvPr/>
        </p:nvSpPr>
        <p:spPr>
          <a:xfrm>
            <a:off x="234820" y="3987492"/>
            <a:ext cx="6089780" cy="892552"/>
          </a:xfrm>
          <a:prstGeom prst="rect">
            <a:avLst/>
          </a:prstGeom>
        </p:spPr>
        <p:txBody>
          <a:bodyPr wrap="square">
            <a:spAutoFit/>
          </a:bodyPr>
          <a:lstStyle/>
          <a:p>
            <a:r>
              <a:rPr lang="en-US" sz="2600" dirty="0" smtClean="0">
                <a:latin typeface="Comic Sans MS"/>
              </a:rPr>
              <a:t>Line </a:t>
            </a:r>
            <a:r>
              <a:rPr lang="en-US" sz="2600" dirty="0">
                <a:latin typeface="Comic Sans MS"/>
              </a:rPr>
              <a:t>1: Through (-2, 8) and (2, -4)	 Line 2: Through (-5, 1) and (-2, 2) 	</a:t>
            </a:r>
            <a:endParaRPr lang="en-US" sz="2600" dirty="0"/>
          </a:p>
        </p:txBody>
      </p:sp>
      <p:sp>
        <p:nvSpPr>
          <p:cNvPr id="6" name="Rectangle 5"/>
          <p:cNvSpPr/>
          <p:nvPr/>
        </p:nvSpPr>
        <p:spPr>
          <a:xfrm>
            <a:off x="205272" y="6019800"/>
            <a:ext cx="6119327" cy="892552"/>
          </a:xfrm>
          <a:prstGeom prst="rect">
            <a:avLst/>
          </a:prstGeom>
        </p:spPr>
        <p:txBody>
          <a:bodyPr wrap="square">
            <a:spAutoFit/>
          </a:bodyPr>
          <a:lstStyle/>
          <a:p>
            <a:r>
              <a:rPr lang="en-US" sz="2600" dirty="0" smtClean="0">
                <a:latin typeface="Comic Sans MS"/>
              </a:rPr>
              <a:t>Line </a:t>
            </a:r>
            <a:r>
              <a:rPr lang="en-US" sz="2600" dirty="0">
                <a:latin typeface="Comic Sans MS"/>
              </a:rPr>
              <a:t>1: Through (-4, -2) and (1, 7</a:t>
            </a:r>
            <a:r>
              <a:rPr lang="en-US" sz="2600" dirty="0" smtClean="0">
                <a:latin typeface="Comic Sans MS"/>
              </a:rPr>
              <a:t>)</a:t>
            </a:r>
          </a:p>
          <a:p>
            <a:r>
              <a:rPr lang="en-US" sz="2600" dirty="0" smtClean="0">
                <a:latin typeface="Comic Sans MS"/>
              </a:rPr>
              <a:t>Line </a:t>
            </a:r>
            <a:r>
              <a:rPr lang="en-US" sz="2600" dirty="0">
                <a:latin typeface="Comic Sans MS"/>
              </a:rPr>
              <a:t>2: Through (-1, -4) and (3, 5)</a:t>
            </a:r>
            <a:endParaRPr lang="en-US" sz="2600" dirty="0"/>
          </a:p>
        </p:txBody>
      </p:sp>
    </p:spTree>
    <p:extLst>
      <p:ext uri="{BB962C8B-B14F-4D97-AF65-F5344CB8AC3E}">
        <p14:creationId xmlns:p14="http://schemas.microsoft.com/office/powerpoint/2010/main" val="2304628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6184"/>
            <a:ext cx="6858000" cy="1524000"/>
          </a:xfrm>
        </p:spPr>
        <p:txBody>
          <a:bodyPr/>
          <a:lstStyle/>
          <a:p>
            <a:pPr marR="0" rtl="0"/>
            <a:r>
              <a:rPr lang="en-US" b="0" i="0" u="none" strike="noStrike" baseline="0" dirty="0" smtClean="0">
                <a:latin typeface="Comic Sans MS"/>
              </a:rPr>
              <a:t>HW:P80#39-44, 53, 54</a:t>
            </a:r>
            <a:r>
              <a:rPr lang="en-US" b="0" i="0" u="none" strike="noStrike" baseline="0" dirty="0" smtClean="0">
                <a:solidFill>
                  <a:srgbClr val="C00000"/>
                </a:solidFill>
                <a:latin typeface="Comic Sans MS"/>
              </a:rPr>
              <a:t> </a:t>
            </a:r>
            <a:r>
              <a:rPr lang="en-US" b="0" i="0" u="none" strike="noStrike" baseline="0" dirty="0" smtClean="0">
                <a:solidFill>
                  <a:srgbClr val="C00000"/>
                </a:solidFill>
                <a:latin typeface="Comic Sans MS"/>
              </a:rPr>
              <a:t>not by 3s</a:t>
            </a:r>
            <a:endParaRPr lang="en-US" b="0" i="0" u="none" strike="noStrike" baseline="0" dirty="0" smtClean="0">
              <a:solidFill>
                <a:srgbClr val="FFFFFF"/>
              </a:solidFill>
              <a:latin typeface="Comic Sans MS"/>
            </a:endParaRPr>
          </a:p>
        </p:txBody>
      </p:sp>
    </p:spTree>
    <p:extLst>
      <p:ext uri="{BB962C8B-B14F-4D97-AF65-F5344CB8AC3E}">
        <p14:creationId xmlns:p14="http://schemas.microsoft.com/office/powerpoint/2010/main" val="26228540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1940511"/>
            <a:ext cx="5867400" cy="1569660"/>
          </a:xfrm>
          <a:prstGeom prst="rect">
            <a:avLst/>
          </a:prstGeom>
        </p:spPr>
        <p:txBody>
          <a:bodyPr wrap="square">
            <a:spAutoFit/>
          </a:bodyPr>
          <a:lstStyle/>
          <a:p>
            <a:r>
              <a:rPr lang="en-US" sz="2400" dirty="0">
                <a:latin typeface="Comic Sans MS"/>
              </a:rPr>
              <a:t>Slope can be used to represent an average rate of change, or how much a quantity changes, on average, relative to the change in another quantity.</a:t>
            </a:r>
            <a:endParaRPr lang="en-US" sz="2400" dirty="0"/>
          </a:p>
        </p:txBody>
      </p:sp>
      <p:sp>
        <p:nvSpPr>
          <p:cNvPr id="6" name="Title 5"/>
          <p:cNvSpPr>
            <a:spLocks noGrp="1"/>
          </p:cNvSpPr>
          <p:nvPr>
            <p:ph type="title"/>
          </p:nvPr>
        </p:nvSpPr>
        <p:spPr>
          <a:xfrm>
            <a:off x="304800" y="457200"/>
            <a:ext cx="6172200" cy="1483311"/>
          </a:xfrm>
        </p:spPr>
        <p:txBody>
          <a:bodyPr>
            <a:normAutofit/>
          </a:bodyPr>
          <a:lstStyle/>
          <a:p>
            <a:r>
              <a:rPr lang="en-US" b="1" dirty="0">
                <a:latin typeface="Comic Sans MS"/>
              </a:rPr>
              <a:t>SLOPE AS A RATE OF </a:t>
            </a:r>
            <a:r>
              <a:rPr lang="en-US" b="1" dirty="0" smtClean="0">
                <a:latin typeface="Comic Sans MS"/>
              </a:rPr>
              <a:t>CHANGE</a:t>
            </a:r>
            <a:endParaRPr lang="en-US" dirty="0"/>
          </a:p>
        </p:txBody>
      </p:sp>
      <p:sp>
        <p:nvSpPr>
          <p:cNvPr id="7" name="Title 1"/>
          <p:cNvSpPr txBox="1">
            <a:spLocks/>
          </p:cNvSpPr>
          <p:nvPr/>
        </p:nvSpPr>
        <p:spPr>
          <a:xfrm>
            <a:off x="237931" y="3657600"/>
            <a:ext cx="6172200" cy="2743200"/>
          </a:xfrm>
          <a:prstGeom prst="rect">
            <a:avLst/>
          </a:prstGeom>
          <a:ln>
            <a:solidFill>
              <a:srgbClr val="FF0000"/>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dirty="0" smtClean="0">
                <a:latin typeface="Comic Sans MS"/>
              </a:rPr>
              <a:t>In the Mojave Desert in California, temperatures can drop quickly from day to night.  Suppose the temperature drops from 100</a:t>
            </a:r>
            <a:r>
              <a:rPr lang="en-US" sz="2400" dirty="0" smtClean="0">
                <a:latin typeface="Comic Sans MS"/>
                <a:sym typeface="Symbol"/>
              </a:rPr>
              <a:t>F at 2 P.M. to 68F at 5 A.M.  Find the average rate of change and use it to determine the temperature at 10 P.M.</a:t>
            </a:r>
          </a:p>
        </p:txBody>
      </p:sp>
      <p:sp>
        <p:nvSpPr>
          <p:cNvPr id="8" name="Title 1"/>
          <p:cNvSpPr txBox="1">
            <a:spLocks/>
          </p:cNvSpPr>
          <p:nvPr/>
        </p:nvSpPr>
        <p:spPr>
          <a:xfrm>
            <a:off x="237931" y="6705600"/>
            <a:ext cx="6172200" cy="1066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pt-BR" sz="2800" u="sng" dirty="0" smtClean="0">
                <a:latin typeface="Comic Sans MS"/>
              </a:rPr>
              <a:t>(68-100)</a:t>
            </a:r>
            <a:r>
              <a:rPr lang="pt-BR" sz="2800" u="sng" baseline="30000" dirty="0">
                <a:latin typeface="Comic Sans MS"/>
              </a:rPr>
              <a:t> 0</a:t>
            </a:r>
            <a:r>
              <a:rPr lang="pt-BR" sz="2800" u="sng" dirty="0">
                <a:latin typeface="Comic Sans MS"/>
              </a:rPr>
              <a:t>F</a:t>
            </a:r>
            <a:r>
              <a:rPr lang="pt-BR" sz="2800" dirty="0" smtClean="0">
                <a:latin typeface="Comic Sans MS"/>
              </a:rPr>
              <a:t>  = </a:t>
            </a:r>
            <a:r>
              <a:rPr lang="pt-BR" sz="2800" u="sng" dirty="0" smtClean="0">
                <a:latin typeface="Comic Sans MS"/>
              </a:rPr>
              <a:t>-32</a:t>
            </a:r>
            <a:r>
              <a:rPr lang="pt-BR" sz="2800" u="sng" baseline="30000" dirty="0" smtClean="0">
                <a:latin typeface="Comic Sans MS"/>
              </a:rPr>
              <a:t>0</a:t>
            </a:r>
            <a:r>
              <a:rPr lang="pt-BR" sz="2800" u="sng" dirty="0" smtClean="0">
                <a:latin typeface="Comic Sans MS"/>
              </a:rPr>
              <a:t>F</a:t>
            </a:r>
            <a:r>
              <a:rPr lang="pt-BR" sz="2800" dirty="0" smtClean="0">
                <a:latin typeface="Comic Sans MS"/>
              </a:rPr>
              <a:t> =-2.13</a:t>
            </a:r>
            <a:r>
              <a:rPr lang="pt-BR" sz="2800" baseline="30000" dirty="0" smtClean="0">
                <a:latin typeface="Comic Sans MS"/>
              </a:rPr>
              <a:t>0</a:t>
            </a:r>
            <a:r>
              <a:rPr lang="pt-BR" sz="2800" dirty="0" smtClean="0">
                <a:latin typeface="Comic Sans MS"/>
              </a:rPr>
              <a:t>F/h	</a:t>
            </a:r>
          </a:p>
          <a:p>
            <a:pPr algn="l"/>
            <a:r>
              <a:rPr lang="pt-BR" sz="2800" dirty="0" smtClean="0">
                <a:latin typeface="Comic Sans MS"/>
              </a:rPr>
              <a:t>  15 h		 	15h</a:t>
            </a:r>
          </a:p>
        </p:txBody>
      </p:sp>
      <p:sp>
        <p:nvSpPr>
          <p:cNvPr id="9" name="Rectangle 8"/>
          <p:cNvSpPr/>
          <p:nvPr/>
        </p:nvSpPr>
        <p:spPr>
          <a:xfrm>
            <a:off x="304800" y="8001000"/>
            <a:ext cx="4653838" cy="523220"/>
          </a:xfrm>
          <a:prstGeom prst="rect">
            <a:avLst/>
          </a:prstGeom>
        </p:spPr>
        <p:txBody>
          <a:bodyPr wrap="none">
            <a:spAutoFit/>
          </a:bodyPr>
          <a:lstStyle/>
          <a:p>
            <a:r>
              <a:rPr lang="pt-BR" sz="2800" dirty="0">
                <a:latin typeface="Comic Sans MS"/>
              </a:rPr>
              <a:t>100</a:t>
            </a:r>
            <a:r>
              <a:rPr lang="pt-BR" sz="2800" dirty="0">
                <a:latin typeface="Comic Sans MS"/>
                <a:sym typeface="Symbol"/>
              </a:rPr>
              <a:t>F-2.13</a:t>
            </a:r>
            <a:r>
              <a:rPr lang="pt-BR" sz="2800" baseline="30000" dirty="0">
                <a:latin typeface="Comic Sans MS"/>
              </a:rPr>
              <a:t>0</a:t>
            </a:r>
            <a:r>
              <a:rPr lang="pt-BR" sz="2800" dirty="0">
                <a:latin typeface="Comic Sans MS"/>
              </a:rPr>
              <a:t>F/h</a:t>
            </a:r>
            <a:r>
              <a:rPr lang="pt-BR" sz="2800" dirty="0">
                <a:latin typeface="Comic Sans MS"/>
                <a:sym typeface="Symbol"/>
              </a:rPr>
              <a:t>*8h=82.9F</a:t>
            </a:r>
          </a:p>
        </p:txBody>
      </p:sp>
    </p:spTree>
    <p:extLst>
      <p:ext uri="{BB962C8B-B14F-4D97-AF65-F5344CB8AC3E}">
        <p14:creationId xmlns:p14="http://schemas.microsoft.com/office/powerpoint/2010/main" val="3046223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2834216"/>
          </a:xfrm>
        </p:spPr>
        <p:txBody>
          <a:bodyPr>
            <a:noAutofit/>
          </a:bodyPr>
          <a:lstStyle/>
          <a:p>
            <a:pPr marR="0" algn="l" rtl="0"/>
            <a:r>
              <a:rPr lang="en-US" sz="3000" b="0" i="0" u="none" strike="noStrike" baseline="0" dirty="0" smtClean="0">
                <a:latin typeface="Comic Sans MS"/>
              </a:rPr>
              <a:t>A giant sequoia tree grew from 137in in 1965 to 141in in 2005.  Find the average rate of change in the diameter of the sequoia over time.  Then predict the sequoia’s diameter in 2065.</a:t>
            </a:r>
          </a:p>
        </p:txBody>
      </p:sp>
      <p:sp>
        <p:nvSpPr>
          <p:cNvPr id="4" name="Title 1"/>
          <p:cNvSpPr txBox="1">
            <a:spLocks/>
          </p:cNvSpPr>
          <p:nvPr/>
        </p:nvSpPr>
        <p:spPr>
          <a:xfrm>
            <a:off x="237931" y="3581400"/>
            <a:ext cx="6172200" cy="1066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pt-BR" sz="2800" u="sng" dirty="0" smtClean="0">
                <a:latin typeface="Comic Sans MS"/>
              </a:rPr>
              <a:t>(141-137)in</a:t>
            </a:r>
            <a:r>
              <a:rPr lang="pt-BR" sz="2800" dirty="0" smtClean="0">
                <a:latin typeface="Comic Sans MS"/>
              </a:rPr>
              <a:t>  = </a:t>
            </a:r>
            <a:r>
              <a:rPr lang="pt-BR" sz="2800" u="sng" dirty="0" smtClean="0">
                <a:latin typeface="Comic Sans MS"/>
              </a:rPr>
              <a:t>4in</a:t>
            </a:r>
            <a:r>
              <a:rPr lang="pt-BR" sz="2800" dirty="0">
                <a:latin typeface="Comic Sans MS"/>
              </a:rPr>
              <a:t> </a:t>
            </a:r>
            <a:r>
              <a:rPr lang="pt-BR" sz="2800" dirty="0" smtClean="0">
                <a:latin typeface="Comic Sans MS"/>
              </a:rPr>
              <a:t>= 0.1in/yr	</a:t>
            </a:r>
          </a:p>
          <a:p>
            <a:pPr algn="l"/>
            <a:r>
              <a:rPr lang="pt-BR" sz="2800" dirty="0" smtClean="0">
                <a:latin typeface="Comic Sans MS"/>
              </a:rPr>
              <a:t>  40 yr	    40yr</a:t>
            </a:r>
          </a:p>
        </p:txBody>
      </p:sp>
      <p:sp>
        <p:nvSpPr>
          <p:cNvPr id="5" name="Rectangle 4"/>
          <p:cNvSpPr/>
          <p:nvPr/>
        </p:nvSpPr>
        <p:spPr>
          <a:xfrm>
            <a:off x="304800" y="5029200"/>
            <a:ext cx="4777270" cy="523220"/>
          </a:xfrm>
          <a:prstGeom prst="rect">
            <a:avLst/>
          </a:prstGeom>
        </p:spPr>
        <p:txBody>
          <a:bodyPr wrap="none">
            <a:spAutoFit/>
          </a:bodyPr>
          <a:lstStyle/>
          <a:p>
            <a:r>
              <a:rPr lang="pt-BR" sz="2800" dirty="0" smtClean="0">
                <a:latin typeface="Comic Sans MS"/>
              </a:rPr>
              <a:t>137in+0.1in/yr</a:t>
            </a:r>
            <a:r>
              <a:rPr lang="pt-BR" sz="2800" dirty="0" smtClean="0">
                <a:latin typeface="Comic Sans MS"/>
                <a:sym typeface="Symbol"/>
              </a:rPr>
              <a:t>*100yr=147in</a:t>
            </a:r>
            <a:endParaRPr lang="pt-BR" sz="2800" dirty="0">
              <a:latin typeface="Comic Sans MS"/>
              <a:sym typeface="Symbol"/>
            </a:endParaRPr>
          </a:p>
        </p:txBody>
      </p:sp>
    </p:spTree>
    <p:extLst>
      <p:ext uri="{BB962C8B-B14F-4D97-AF65-F5344CB8AC3E}">
        <p14:creationId xmlns:p14="http://schemas.microsoft.com/office/powerpoint/2010/main" val="2705047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929216"/>
          </a:xfrm>
        </p:spPr>
        <p:txBody>
          <a:bodyPr/>
          <a:lstStyle/>
          <a:p>
            <a:pPr marR="0" rtl="0"/>
            <a:r>
              <a:rPr lang="en-US" b="1" i="0" u="none" strike="noStrike" baseline="0" dirty="0" smtClean="0">
                <a:latin typeface="Comic Sans MS"/>
              </a:rPr>
              <a:t>VOCABULARY</a:t>
            </a:r>
            <a:endParaRPr lang="en-US" b="0" i="0" u="none" strike="noStrike" baseline="0" dirty="0" smtClean="0">
              <a:latin typeface="Comic Sans MS"/>
            </a:endParaRPr>
          </a:p>
        </p:txBody>
      </p:sp>
      <p:sp>
        <p:nvSpPr>
          <p:cNvPr id="4" name="Title 1"/>
          <p:cNvSpPr txBox="1">
            <a:spLocks/>
          </p:cNvSpPr>
          <p:nvPr/>
        </p:nvSpPr>
        <p:spPr>
          <a:xfrm>
            <a:off x="228600" y="1219200"/>
            <a:ext cx="6400800" cy="1524000"/>
          </a:xfrm>
          <a:prstGeom prst="rect">
            <a:avLst/>
          </a:prstGeom>
        </p:spPr>
        <p:txBody>
          <a:bodyPr vert="horz" lIns="91440" tIns="45720" rIns="91440" bIns="45720" rtlCol="0" anchor="ctr">
            <a:normAutofit fontScale="6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dirty="0" smtClean="0">
                <a:latin typeface="Comic Sans MS"/>
              </a:rPr>
              <a:t>The slope of a </a:t>
            </a:r>
            <a:r>
              <a:rPr lang="en-US" dirty="0" err="1" smtClean="0">
                <a:latin typeface="Comic Sans MS"/>
              </a:rPr>
              <a:t>nonvertical</a:t>
            </a:r>
            <a:r>
              <a:rPr lang="en-US" dirty="0" smtClean="0">
                <a:latin typeface="Comic Sans MS"/>
              </a:rPr>
              <a:t> line is the ratio of vertical change (the </a:t>
            </a:r>
            <a:r>
              <a:rPr lang="en-US" dirty="0" err="1" smtClean="0">
                <a:latin typeface="Comic Sans MS"/>
              </a:rPr>
              <a:t>ryse</a:t>
            </a:r>
            <a:r>
              <a:rPr lang="en-US" dirty="0" smtClean="0">
                <a:latin typeface="Comic Sans MS"/>
              </a:rPr>
              <a:t>) to the horizontal change (the run).</a:t>
            </a:r>
            <a:endParaRPr lang="en-US" dirty="0">
              <a:latin typeface="Comic Sans MS"/>
            </a:endParaRPr>
          </a:p>
        </p:txBody>
      </p:sp>
      <p:sp>
        <p:nvSpPr>
          <p:cNvPr id="5" name="Rectangle 4"/>
          <p:cNvSpPr/>
          <p:nvPr/>
        </p:nvSpPr>
        <p:spPr>
          <a:xfrm>
            <a:off x="586857" y="4953000"/>
            <a:ext cx="5410200" cy="461665"/>
          </a:xfrm>
          <a:prstGeom prst="rect">
            <a:avLst/>
          </a:prstGeom>
        </p:spPr>
        <p:txBody>
          <a:bodyPr wrap="square">
            <a:spAutoFit/>
          </a:bodyPr>
          <a:lstStyle/>
          <a:p>
            <a:r>
              <a:rPr lang="en-US" sz="2400" b="1" i="0" u="none" strike="noStrike" baseline="0" dirty="0" smtClean="0">
                <a:latin typeface="Comic Sans MS"/>
              </a:rPr>
              <a:t>FINDING THE SLOPE OF A LINE</a:t>
            </a:r>
            <a:endParaRPr lang="en-US" sz="2400" dirty="0"/>
          </a:p>
        </p:txBody>
      </p:sp>
      <p:sp>
        <p:nvSpPr>
          <p:cNvPr id="6" name="Text Box 2"/>
          <p:cNvSpPr txBox="1">
            <a:spLocks noChangeArrowheads="1"/>
          </p:cNvSpPr>
          <p:nvPr/>
        </p:nvSpPr>
        <p:spPr bwMode="auto">
          <a:xfrm>
            <a:off x="253482" y="2590800"/>
            <a:ext cx="6076950" cy="2130294"/>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400" b="1" i="0" u="none" strike="noStrike" cap="none" normalizeH="0" baseline="0" dirty="0" smtClean="0">
                <a:ln>
                  <a:noFill/>
                </a:ln>
                <a:solidFill>
                  <a:schemeClr val="tx1"/>
                </a:solidFill>
                <a:effectLst/>
                <a:latin typeface="Comic Sans MS" pitchFamily="66" charset="0"/>
                <a:cs typeface="Arial" pitchFamily="34" charset="0"/>
              </a:rPr>
              <a:t>THE SLOPE OF A LINE</a:t>
            </a:r>
            <a:endParaRPr kumimoji="0" lang="en-US" sz="1100" b="1" i="0" u="none" strike="noStrike" cap="none" normalizeH="0" baseline="0" dirty="0" smtClean="0">
              <a:ln>
                <a:noFill/>
              </a:ln>
              <a:solidFill>
                <a:schemeClr val="tx1"/>
              </a:solidFill>
              <a:effectLst/>
              <a:latin typeface="Comic Sans MS" pitchFamily="66" charset="0"/>
              <a:cs typeface="Arial" pitchFamily="34" charset="0"/>
            </a:endParaRPr>
          </a:p>
          <a:p>
            <a:pPr marL="0" marR="0" lvl="0" indent="0"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dirty="0" smtClean="0">
                <a:ln>
                  <a:noFill/>
                </a:ln>
                <a:solidFill>
                  <a:schemeClr val="tx1"/>
                </a:solidFill>
                <a:effectLst/>
                <a:latin typeface="Comic Sans MS" pitchFamily="66" charset="0"/>
                <a:cs typeface="Arial" pitchFamily="34" charset="0"/>
              </a:rPr>
              <a:t>The slope of the non-vertical line passing through the points (x</a:t>
            </a:r>
            <a:r>
              <a:rPr kumimoji="0" lang="en-US" b="0" i="0" u="none" strike="noStrike" cap="none" normalizeH="0" baseline="-25000" dirty="0" smtClean="0">
                <a:ln>
                  <a:noFill/>
                </a:ln>
                <a:solidFill>
                  <a:schemeClr val="tx1"/>
                </a:solidFill>
                <a:effectLst/>
                <a:latin typeface="Comic Sans MS" pitchFamily="66" charset="0"/>
                <a:cs typeface="Arial" pitchFamily="34" charset="0"/>
              </a:rPr>
              <a:t>1</a:t>
            </a:r>
            <a:r>
              <a:rPr kumimoji="0" lang="en-US" b="0" i="0" u="none" strike="noStrike" cap="none" normalizeH="0" baseline="0" dirty="0" smtClean="0">
                <a:ln>
                  <a:noFill/>
                </a:ln>
                <a:solidFill>
                  <a:schemeClr val="tx1"/>
                </a:solidFill>
                <a:effectLst/>
                <a:latin typeface="Comic Sans MS" pitchFamily="66" charset="0"/>
                <a:cs typeface="Arial" pitchFamily="34" charset="0"/>
              </a:rPr>
              <a:t>, y</a:t>
            </a:r>
            <a:r>
              <a:rPr kumimoji="0" lang="en-US" b="0" i="0" u="none" strike="noStrike" cap="none" normalizeH="0" baseline="-25000" dirty="0" smtClean="0">
                <a:ln>
                  <a:noFill/>
                </a:ln>
                <a:solidFill>
                  <a:schemeClr val="tx1"/>
                </a:solidFill>
                <a:effectLst/>
                <a:latin typeface="Comic Sans MS" pitchFamily="66" charset="0"/>
                <a:cs typeface="Arial" pitchFamily="34" charset="0"/>
              </a:rPr>
              <a:t>1</a:t>
            </a:r>
            <a:r>
              <a:rPr kumimoji="0" lang="en-US" b="0" i="0" u="none" strike="noStrike" cap="none" normalizeH="0" baseline="0" dirty="0" smtClean="0">
                <a:ln>
                  <a:noFill/>
                </a:ln>
                <a:solidFill>
                  <a:schemeClr val="tx1"/>
                </a:solidFill>
                <a:effectLst/>
                <a:latin typeface="Comic Sans MS" pitchFamily="66" charset="0"/>
                <a:cs typeface="Arial" pitchFamily="34" charset="0"/>
              </a:rPr>
              <a:t>) and (x</a:t>
            </a:r>
            <a:r>
              <a:rPr kumimoji="0" lang="en-US" b="0" i="0" u="none" strike="noStrike" cap="none" normalizeH="0" baseline="-25000" dirty="0" smtClean="0">
                <a:ln>
                  <a:noFill/>
                </a:ln>
                <a:solidFill>
                  <a:schemeClr val="tx1"/>
                </a:solidFill>
                <a:effectLst/>
                <a:latin typeface="Comic Sans MS" pitchFamily="66" charset="0"/>
                <a:cs typeface="Arial" pitchFamily="34" charset="0"/>
              </a:rPr>
              <a:t>2</a:t>
            </a:r>
            <a:r>
              <a:rPr kumimoji="0" lang="en-US" b="0" i="0" u="none" strike="noStrike" cap="none" normalizeH="0" baseline="0" dirty="0" smtClean="0">
                <a:ln>
                  <a:noFill/>
                </a:ln>
                <a:solidFill>
                  <a:schemeClr val="tx1"/>
                </a:solidFill>
                <a:effectLst/>
                <a:latin typeface="Comic Sans MS" pitchFamily="66" charset="0"/>
                <a:cs typeface="Arial" pitchFamily="34" charset="0"/>
              </a:rPr>
              <a:t>, y</a:t>
            </a:r>
            <a:r>
              <a:rPr kumimoji="0" lang="en-US" b="0" i="0" u="none" strike="noStrike" cap="none" normalizeH="0" baseline="-25000" dirty="0" smtClean="0">
                <a:ln>
                  <a:noFill/>
                </a:ln>
                <a:solidFill>
                  <a:schemeClr val="tx1"/>
                </a:solidFill>
                <a:effectLst/>
                <a:latin typeface="Comic Sans MS" pitchFamily="66" charset="0"/>
                <a:cs typeface="Arial" pitchFamily="34" charset="0"/>
              </a:rPr>
              <a:t>2</a:t>
            </a:r>
            <a:r>
              <a:rPr kumimoji="0" lang="en-US" b="0" i="0" u="none" strike="noStrike" cap="none" normalizeH="0" baseline="0" dirty="0" smtClean="0">
                <a:ln>
                  <a:noFill/>
                </a:ln>
                <a:solidFill>
                  <a:schemeClr val="tx1"/>
                </a:solidFill>
                <a:effectLst/>
                <a:latin typeface="Comic Sans MS" pitchFamily="66" charset="0"/>
                <a:cs typeface="Arial" pitchFamily="34" charset="0"/>
              </a:rPr>
              <a:t>) is:</a:t>
            </a:r>
          </a:p>
          <a:p>
            <a:pPr marL="0" marR="0" lvl="0" indent="0" defTabSz="914400" rtl="0" eaLnBrk="1" fontAlgn="base" latinLnBrk="0" hangingPunct="1">
              <a:lnSpc>
                <a:spcPct val="100000"/>
              </a:lnSpc>
              <a:spcBef>
                <a:spcPct val="0"/>
              </a:spcBef>
              <a:spcAft>
                <a:spcPts val="1000"/>
              </a:spcAft>
              <a:buClrTx/>
              <a:buSzTx/>
              <a:buFontTx/>
              <a:buNone/>
              <a:tabLst/>
            </a:pPr>
            <a:endParaRPr kumimoji="0" lang="en-US" b="0" i="0" u="none" strike="noStrike" cap="none" normalizeH="0" baseline="0" dirty="0" smtClean="0">
              <a:ln>
                <a:noFill/>
              </a:ln>
              <a:solidFill>
                <a:schemeClr val="tx1"/>
              </a:solidFill>
              <a:effectLst/>
              <a:latin typeface="Comic Sans MS" pitchFamily="66" charset="0"/>
              <a:cs typeface="Arial" pitchFamily="34" charset="0"/>
            </a:endParaRPr>
          </a:p>
          <a:p>
            <a:pPr marL="0" marR="0" lvl="0" indent="0" defTabSz="914400" rtl="0" eaLnBrk="1" fontAlgn="base" latinLnBrk="0" hangingPunct="1">
              <a:lnSpc>
                <a:spcPct val="100000"/>
              </a:lnSpc>
              <a:spcBef>
                <a:spcPct val="0"/>
              </a:spcBef>
              <a:spcAft>
                <a:spcPct val="0"/>
              </a:spcAft>
              <a:buClrTx/>
              <a:buSzTx/>
              <a:buFontTx/>
              <a:buNone/>
              <a:tabLst/>
            </a:pPr>
            <a:endParaRPr kumimoji="0" lang="en-US" sz="4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0" name="Object 9"/>
          <p:cNvGraphicFramePr>
            <a:graphicFrameLocks noChangeAspect="1"/>
          </p:cNvGraphicFramePr>
          <p:nvPr>
            <p:extLst>
              <p:ext uri="{D42A27DB-BD31-4B8C-83A1-F6EECF244321}">
                <p14:modId xmlns:p14="http://schemas.microsoft.com/office/powerpoint/2010/main" val="3972708884"/>
              </p:ext>
            </p:extLst>
          </p:nvPr>
        </p:nvGraphicFramePr>
        <p:xfrm>
          <a:off x="838200" y="7543800"/>
          <a:ext cx="1363662" cy="1030287"/>
        </p:xfrm>
        <a:graphic>
          <a:graphicData uri="http://schemas.openxmlformats.org/presentationml/2006/ole">
            <mc:AlternateContent xmlns:mc="http://schemas.openxmlformats.org/markup-compatibility/2006">
              <mc:Choice xmlns:v="urn:schemas-microsoft-com:vml" Requires="v">
                <p:oleObj spid="_x0000_s1084" name="Equation" r:id="rId3" imgW="520560" imgH="393480" progId="Equation.3">
                  <p:embed/>
                </p:oleObj>
              </mc:Choice>
              <mc:Fallback>
                <p:oleObj name="Equation" r:id="rId3" imgW="520560" imgH="393480" progId="Equation.3">
                  <p:embed/>
                  <p:pic>
                    <p:nvPicPr>
                      <p:cNvPr id="0" name="Object 6"/>
                      <p:cNvPicPr>
                        <a:picLocks noChangeAspect="1" noChangeArrowheads="1"/>
                      </p:cNvPicPr>
                      <p:nvPr/>
                    </p:nvPicPr>
                    <p:blipFill>
                      <a:blip r:embed="rId4"/>
                      <a:srcRect/>
                      <a:stretch>
                        <a:fillRect/>
                      </a:stretch>
                    </p:blipFill>
                    <p:spPr bwMode="auto">
                      <a:xfrm>
                        <a:off x="838200" y="7543800"/>
                        <a:ext cx="1363662" cy="1030287"/>
                      </a:xfrm>
                      <a:prstGeom prst="rect">
                        <a:avLst/>
                      </a:prstGeom>
                      <a:noFill/>
                      <a:ln>
                        <a:noFill/>
                      </a:ln>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474989136"/>
              </p:ext>
            </p:extLst>
          </p:nvPr>
        </p:nvGraphicFramePr>
        <p:xfrm>
          <a:off x="3486150" y="3429000"/>
          <a:ext cx="1961403" cy="1130300"/>
        </p:xfrm>
        <a:graphic>
          <a:graphicData uri="http://schemas.openxmlformats.org/presentationml/2006/ole">
            <mc:AlternateContent xmlns:mc="http://schemas.openxmlformats.org/markup-compatibility/2006">
              <mc:Choice xmlns:v="urn:schemas-microsoft-com:vml" Requires="v">
                <p:oleObj spid="_x0000_s1085" name="Equation" r:id="rId5" imgW="749160" imgH="431640" progId="Equation.3">
                  <p:embed/>
                </p:oleObj>
              </mc:Choice>
              <mc:Fallback>
                <p:oleObj name="Equation" r:id="rId5" imgW="749160" imgH="431640" progId="Equation.3">
                  <p:embed/>
                  <p:pic>
                    <p:nvPicPr>
                      <p:cNvPr id="0" name=""/>
                      <p:cNvPicPr/>
                      <p:nvPr/>
                    </p:nvPicPr>
                    <p:blipFill>
                      <a:blip r:embed="rId6"/>
                      <a:stretch>
                        <a:fillRect/>
                      </a:stretch>
                    </p:blipFill>
                    <p:spPr>
                      <a:xfrm>
                        <a:off x="3486150" y="3429000"/>
                        <a:ext cx="1961403" cy="1130300"/>
                      </a:xfrm>
                      <a:prstGeom prst="rect">
                        <a:avLst/>
                      </a:prstGeom>
                    </p:spPr>
                  </p:pic>
                </p:oleObj>
              </mc:Fallback>
            </mc:AlternateContent>
          </a:graphicData>
        </a:graphic>
      </p:graphicFrame>
      <p:sp>
        <p:nvSpPr>
          <p:cNvPr id="8" name="Rectangle 7"/>
          <p:cNvSpPr/>
          <p:nvPr/>
        </p:nvSpPr>
        <p:spPr>
          <a:xfrm>
            <a:off x="57150" y="5433126"/>
            <a:ext cx="5939907" cy="1200329"/>
          </a:xfrm>
          <a:prstGeom prst="rect">
            <a:avLst/>
          </a:prstGeom>
        </p:spPr>
        <p:txBody>
          <a:bodyPr wrap="square">
            <a:spAutoFit/>
          </a:bodyPr>
          <a:lstStyle/>
          <a:p>
            <a:r>
              <a:rPr lang="en-US" sz="2400" dirty="0"/>
              <a:t>Find the slope of the line passing through the following points.</a:t>
            </a:r>
          </a:p>
          <a:p>
            <a:r>
              <a:rPr lang="en-US" sz="2400" dirty="0" smtClean="0"/>
              <a:t>(-</a:t>
            </a:r>
            <a:r>
              <a:rPr lang="en-US" sz="2400" dirty="0"/>
              <a:t>3, 5) and (2, 1)	</a:t>
            </a:r>
            <a:r>
              <a:rPr lang="en-US" sz="2400" dirty="0" smtClean="0"/>
              <a:t>	</a:t>
            </a:r>
            <a:endParaRPr lang="en-US" sz="2400" dirty="0"/>
          </a:p>
        </p:txBody>
      </p:sp>
      <p:graphicFrame>
        <p:nvGraphicFramePr>
          <p:cNvPr id="9" name="Object 8"/>
          <p:cNvGraphicFramePr>
            <a:graphicFrameLocks noChangeAspect="1"/>
          </p:cNvGraphicFramePr>
          <p:nvPr>
            <p:extLst>
              <p:ext uri="{D42A27DB-BD31-4B8C-83A1-F6EECF244321}">
                <p14:modId xmlns:p14="http://schemas.microsoft.com/office/powerpoint/2010/main" val="569612902"/>
              </p:ext>
            </p:extLst>
          </p:nvPr>
        </p:nvGraphicFramePr>
        <p:xfrm>
          <a:off x="233265" y="6656782"/>
          <a:ext cx="1528762" cy="859655"/>
        </p:xfrm>
        <a:graphic>
          <a:graphicData uri="http://schemas.openxmlformats.org/presentationml/2006/ole">
            <mc:AlternateContent xmlns:mc="http://schemas.openxmlformats.org/markup-compatibility/2006">
              <mc:Choice xmlns:v="urn:schemas-microsoft-com:vml" Requires="v">
                <p:oleObj spid="_x0000_s1086" name="Equation" r:id="rId7" imgW="723600" imgH="393480" progId="Equation.3">
                  <p:embed/>
                </p:oleObj>
              </mc:Choice>
              <mc:Fallback>
                <p:oleObj name="Equation" r:id="rId7" imgW="723600" imgH="393480" progId="Equation.3">
                  <p:embed/>
                  <p:pic>
                    <p:nvPicPr>
                      <p:cNvPr id="0" name="Object 6"/>
                      <p:cNvPicPr>
                        <a:picLocks noChangeAspect="1" noChangeArrowheads="1"/>
                      </p:cNvPicPr>
                      <p:nvPr/>
                    </p:nvPicPr>
                    <p:blipFill>
                      <a:blip r:embed="rId8"/>
                      <a:srcRect/>
                      <a:stretch>
                        <a:fillRect/>
                      </a:stretch>
                    </p:blipFill>
                    <p:spPr bwMode="auto">
                      <a:xfrm>
                        <a:off x="233265" y="6656782"/>
                        <a:ext cx="1528762" cy="859655"/>
                      </a:xfrm>
                      <a:prstGeom prst="rect">
                        <a:avLst/>
                      </a:prstGeom>
                      <a:noFill/>
                      <a:ln>
                        <a:solidFill>
                          <a:srgbClr val="FF0000"/>
                        </a:solidFill>
                      </a:ln>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646542746"/>
              </p:ext>
            </p:extLst>
          </p:nvPr>
        </p:nvGraphicFramePr>
        <p:xfrm>
          <a:off x="3291957" y="6633455"/>
          <a:ext cx="1930400" cy="914400"/>
        </p:xfrm>
        <a:graphic>
          <a:graphicData uri="http://schemas.openxmlformats.org/presentationml/2006/ole">
            <mc:AlternateContent xmlns:mc="http://schemas.openxmlformats.org/markup-compatibility/2006">
              <mc:Choice xmlns:v="urn:schemas-microsoft-com:vml" Requires="v">
                <p:oleObj spid="_x0000_s1087" name="Equation" r:id="rId9" imgW="914400" imgH="419040" progId="Equation.3">
                  <p:embed/>
                </p:oleObj>
              </mc:Choice>
              <mc:Fallback>
                <p:oleObj name="Equation" r:id="rId9" imgW="914400" imgH="419040" progId="Equation.3">
                  <p:embed/>
                  <p:pic>
                    <p:nvPicPr>
                      <p:cNvPr id="0" name="Object 8"/>
                      <p:cNvPicPr>
                        <a:picLocks noChangeAspect="1" noChangeArrowheads="1"/>
                      </p:cNvPicPr>
                      <p:nvPr/>
                    </p:nvPicPr>
                    <p:blipFill>
                      <a:blip r:embed="rId10"/>
                      <a:srcRect/>
                      <a:stretch>
                        <a:fillRect/>
                      </a:stretch>
                    </p:blipFill>
                    <p:spPr bwMode="auto">
                      <a:xfrm>
                        <a:off x="3291957" y="6633455"/>
                        <a:ext cx="1930400" cy="914400"/>
                      </a:xfrm>
                      <a:prstGeom prst="rect">
                        <a:avLst/>
                      </a:prstGeom>
                      <a:noFill/>
                      <a:ln w="9525">
                        <a:solidFill>
                          <a:srgbClr val="7030A0"/>
                        </a:solidFill>
                        <a:miter lim="800000"/>
                        <a:headEnd/>
                        <a:tailEnd/>
                      </a:ln>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2924159027"/>
              </p:ext>
            </p:extLst>
          </p:nvPr>
        </p:nvGraphicFramePr>
        <p:xfrm>
          <a:off x="4911725" y="7620000"/>
          <a:ext cx="1717675" cy="858838"/>
        </p:xfrm>
        <a:graphic>
          <a:graphicData uri="http://schemas.openxmlformats.org/presentationml/2006/ole">
            <mc:AlternateContent xmlns:mc="http://schemas.openxmlformats.org/markup-compatibility/2006">
              <mc:Choice xmlns:v="urn:schemas-microsoft-com:vml" Requires="v">
                <p:oleObj spid="_x0000_s1088" name="Equation" r:id="rId11" imgW="812520" imgH="393480" progId="Equation.3">
                  <p:embed/>
                </p:oleObj>
              </mc:Choice>
              <mc:Fallback>
                <p:oleObj name="Equation" r:id="rId11" imgW="812520" imgH="393480" progId="Equation.3">
                  <p:embed/>
                  <p:pic>
                    <p:nvPicPr>
                      <p:cNvPr id="0" name="Object 10"/>
                      <p:cNvPicPr>
                        <a:picLocks noChangeAspect="1" noChangeArrowheads="1"/>
                      </p:cNvPicPr>
                      <p:nvPr/>
                    </p:nvPicPr>
                    <p:blipFill>
                      <a:blip r:embed="rId12"/>
                      <a:srcRect/>
                      <a:stretch>
                        <a:fillRect/>
                      </a:stretch>
                    </p:blipFill>
                    <p:spPr bwMode="auto">
                      <a:xfrm>
                        <a:off x="4911725" y="7620000"/>
                        <a:ext cx="1717675" cy="858838"/>
                      </a:xfrm>
                      <a:prstGeom prst="rect">
                        <a:avLst/>
                      </a:prstGeom>
                      <a:noFill/>
                      <a:ln w="9525">
                        <a:noFill/>
                        <a:miter lim="800000"/>
                        <a:headEnd/>
                        <a:tailEnd/>
                      </a:ln>
                    </p:spPr>
                  </p:pic>
                </p:oleObj>
              </mc:Fallback>
            </mc:AlternateContent>
          </a:graphicData>
        </a:graphic>
      </p:graphicFrame>
      <p:sp>
        <p:nvSpPr>
          <p:cNvPr id="3" name="Rectangle 2"/>
          <p:cNvSpPr/>
          <p:nvPr/>
        </p:nvSpPr>
        <p:spPr>
          <a:xfrm>
            <a:off x="3027103" y="6072559"/>
            <a:ext cx="3145097" cy="461665"/>
          </a:xfrm>
          <a:prstGeom prst="rect">
            <a:avLst/>
          </a:prstGeom>
        </p:spPr>
        <p:txBody>
          <a:bodyPr wrap="square">
            <a:spAutoFit/>
          </a:bodyPr>
          <a:lstStyle/>
          <a:p>
            <a:r>
              <a:rPr lang="en-US" sz="2400" dirty="0"/>
              <a:t> (-6, -4) and (-3, -7</a:t>
            </a:r>
            <a:r>
              <a:rPr lang="en-US" sz="2400" dirty="0" smtClean="0"/>
              <a:t>)</a:t>
            </a:r>
            <a:endParaRPr lang="en-US" sz="2400" dirty="0"/>
          </a:p>
        </p:txBody>
      </p:sp>
    </p:spTree>
    <p:extLst>
      <p:ext uri="{BB962C8B-B14F-4D97-AF65-F5344CB8AC3E}">
        <p14:creationId xmlns:p14="http://schemas.microsoft.com/office/powerpoint/2010/main" val="3403080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R="0" rtl="0"/>
            <a:r>
              <a:rPr lang="en-US" b="1" i="0" u="none" strike="noStrike" baseline="0" smtClean="0">
                <a:latin typeface="Comic Sans MS"/>
              </a:rPr>
              <a:t>P79#21-30x3</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4691136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R="0" rtl="0"/>
            <a:r>
              <a:rPr lang="en-US" b="1" i="0" u="none" strike="noStrike" baseline="0" dirty="0" smtClean="0">
                <a:latin typeface="Comic Sans MS"/>
              </a:rPr>
              <a:t>CLASSIFYING LINES USING SLOPE</a:t>
            </a:r>
            <a:endParaRPr lang="en-US" b="0" i="0" u="none" strike="noStrike" baseline="0" dirty="0" smtClean="0">
              <a:latin typeface="Comic Sans MS"/>
            </a:endParaRPr>
          </a:p>
        </p:txBody>
      </p:sp>
      <p:sp>
        <p:nvSpPr>
          <p:cNvPr id="3" name="Text Placeholder 2"/>
          <p:cNvSpPr>
            <a:spLocks noGrp="1"/>
          </p:cNvSpPr>
          <p:nvPr>
            <p:ph type="body" idx="1"/>
          </p:nvPr>
        </p:nvSpPr>
        <p:spPr/>
        <p:txBody>
          <a:bodyPr/>
          <a:lstStyle/>
          <a:p>
            <a:r>
              <a:rPr lang="en-US" dirty="0" smtClean="0"/>
              <a:t>The slope of a line indicates whether the line rises from left to right, falls from left to right, is horizontal, or is vertical.</a:t>
            </a:r>
          </a:p>
          <a:p>
            <a:pPr marL="0" indent="0">
              <a:buNone/>
            </a:pPr>
            <a:r>
              <a:rPr lang="en-US" dirty="0" smtClean="0"/>
              <a:t> </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999" y="4417073"/>
            <a:ext cx="2368207" cy="16027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03941" y="4417072"/>
            <a:ext cx="2368209" cy="1602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380997" y="6019799"/>
            <a:ext cx="6566243" cy="1200329"/>
          </a:xfrm>
          <a:prstGeom prst="rect">
            <a:avLst/>
          </a:prstGeom>
        </p:spPr>
        <p:txBody>
          <a:bodyPr wrap="square">
            <a:spAutoFit/>
          </a:bodyPr>
          <a:lstStyle/>
          <a:p>
            <a:r>
              <a:rPr lang="en-US" sz="2400" b="1" dirty="0"/>
              <a:t> Positive Slope	</a:t>
            </a:r>
            <a:r>
              <a:rPr lang="en-US" sz="2400" b="1" dirty="0" smtClean="0"/>
              <a:t>Negative Slope</a:t>
            </a:r>
          </a:p>
          <a:p>
            <a:r>
              <a:rPr lang="en-US" sz="2400" dirty="0" smtClean="0"/>
              <a:t>Rises </a:t>
            </a:r>
            <a:r>
              <a:rPr lang="en-US" sz="2400" dirty="0"/>
              <a:t>from 		   Falls </a:t>
            </a:r>
            <a:r>
              <a:rPr lang="en-US" sz="2400" dirty="0" smtClean="0"/>
              <a:t>from</a:t>
            </a:r>
          </a:p>
          <a:p>
            <a:r>
              <a:rPr lang="en-US" sz="2400" dirty="0" smtClean="0"/>
              <a:t>Left </a:t>
            </a:r>
            <a:r>
              <a:rPr lang="en-US" sz="2400" dirty="0"/>
              <a:t>to Right		 Left to Right</a:t>
            </a:r>
          </a:p>
        </p:txBody>
      </p:sp>
    </p:spTree>
    <p:extLst>
      <p:ext uri="{BB962C8B-B14F-4D97-AF65-F5344CB8AC3E}">
        <p14:creationId xmlns:p14="http://schemas.microsoft.com/office/powerpoint/2010/main" val="3242699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R="0" rtl="0"/>
            <a:r>
              <a:rPr lang="en-US" b="1" i="0" u="none" strike="noStrike" baseline="0" dirty="0" smtClean="0">
                <a:latin typeface="Comic Sans MS"/>
              </a:rPr>
              <a:t>CLASSIFYING LINES USING SLOPE (</a:t>
            </a:r>
            <a:r>
              <a:rPr lang="en-US" b="1" i="0" u="none" strike="noStrike" baseline="0" dirty="0" err="1" smtClean="0">
                <a:latin typeface="Comic Sans MS"/>
              </a:rPr>
              <a:t>cont</a:t>
            </a:r>
            <a:r>
              <a:rPr lang="en-US" b="1" i="0" u="none" strike="noStrike" baseline="0" dirty="0" smtClean="0">
                <a:latin typeface="Comic Sans MS"/>
              </a:rPr>
              <a:t>)</a:t>
            </a:r>
            <a:endParaRPr lang="en-US" b="0" i="0" u="none" strike="noStrike" baseline="0" dirty="0" smtClean="0">
              <a:latin typeface="Comic Sans MS"/>
            </a:endParaRPr>
          </a:p>
        </p:txBody>
      </p:sp>
      <p:sp>
        <p:nvSpPr>
          <p:cNvPr id="3" name="Text Placeholder 2"/>
          <p:cNvSpPr>
            <a:spLocks noGrp="1"/>
          </p:cNvSpPr>
          <p:nvPr>
            <p:ph type="body" idx="1"/>
          </p:nvPr>
        </p:nvSpPr>
        <p:spPr/>
        <p:txBody>
          <a:bodyPr/>
          <a:lstStyle/>
          <a:p>
            <a:r>
              <a:rPr lang="en-US" dirty="0" smtClean="0"/>
              <a:t>The slope of a line indicates whether the line rises from left to right, falls from left to right, is horizontal, or is vertical.</a:t>
            </a:r>
          </a:p>
          <a:p>
            <a:pPr marL="0" indent="0">
              <a:buNone/>
            </a:pPr>
            <a:r>
              <a:rPr lang="en-US" dirty="0" smtClean="0"/>
              <a:t> </a:t>
            </a:r>
            <a:endParaRPr lang="en-US" dirty="0"/>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1491" y="4724400"/>
            <a:ext cx="2251881"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76156" y="6477000"/>
            <a:ext cx="6100844" cy="1200329"/>
          </a:xfrm>
          <a:prstGeom prst="rect">
            <a:avLst/>
          </a:prstGeom>
        </p:spPr>
        <p:txBody>
          <a:bodyPr wrap="square">
            <a:spAutoFit/>
          </a:bodyPr>
          <a:lstStyle/>
          <a:p>
            <a:r>
              <a:rPr lang="en-US" sz="2400" b="1" dirty="0"/>
              <a:t> Zero Slope		Undefined Slope</a:t>
            </a:r>
            <a:endParaRPr lang="en-US" sz="2400" dirty="0"/>
          </a:p>
          <a:p>
            <a:r>
              <a:rPr lang="en-US" sz="2400" dirty="0" smtClean="0"/>
              <a:t>Horizontal line</a:t>
            </a:r>
            <a:r>
              <a:rPr lang="en-US" sz="2400" dirty="0"/>
              <a:t>		  </a:t>
            </a:r>
            <a:r>
              <a:rPr lang="en-US" sz="2400" dirty="0" smtClean="0"/>
              <a:t>Vertical line</a:t>
            </a:r>
          </a:p>
          <a:p>
            <a:r>
              <a:rPr lang="en-US" sz="2400" dirty="0"/>
              <a:t> </a:t>
            </a:r>
            <a:r>
              <a:rPr lang="en-US" sz="2400" dirty="0" smtClean="0"/>
              <a:t>      m=0 </a:t>
            </a:r>
            <a:r>
              <a:rPr lang="en-US" sz="2400" dirty="0"/>
              <a:t>	</a:t>
            </a:r>
            <a:r>
              <a:rPr lang="en-US" sz="2400" dirty="0" smtClean="0"/>
              <a:t>	m is undefined</a:t>
            </a:r>
            <a:endParaRPr lang="en-US" sz="2400"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0399" y="4724400"/>
            <a:ext cx="2251881"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32735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42900" y="2133601"/>
            <a:ext cx="2857500" cy="6034617"/>
          </a:xfrm>
        </p:spPr>
        <p:txBody>
          <a:bodyPr>
            <a:normAutofit/>
          </a:bodyPr>
          <a:lstStyle/>
          <a:p>
            <a:pPr marL="0" indent="0">
              <a:buNone/>
            </a:pPr>
            <a:r>
              <a:rPr lang="en-US" dirty="0" smtClean="0">
                <a:latin typeface="Comic Sans MS"/>
              </a:rPr>
              <a:t>(</a:t>
            </a:r>
            <a:r>
              <a:rPr lang="en-US" dirty="0">
                <a:latin typeface="Comic Sans MS"/>
              </a:rPr>
              <a:t>3, -4), (1, -6)			</a:t>
            </a:r>
            <a:endParaRPr lang="en-US" dirty="0" smtClean="0">
              <a:latin typeface="Comic Sans MS"/>
            </a:endParaRPr>
          </a:p>
          <a:p>
            <a:pPr marL="0" indent="0">
              <a:buNone/>
            </a:pPr>
            <a:endParaRPr lang="en-US" dirty="0" smtClean="0">
              <a:latin typeface="Comic Sans MS"/>
            </a:endParaRPr>
          </a:p>
          <a:p>
            <a:pPr marL="0" indent="0">
              <a:buNone/>
            </a:pPr>
            <a:r>
              <a:rPr lang="en-US" dirty="0" smtClean="0">
                <a:latin typeface="Comic Sans MS"/>
              </a:rPr>
              <a:t>(</a:t>
            </a:r>
            <a:r>
              <a:rPr lang="en-US" dirty="0">
                <a:latin typeface="Comic Sans MS"/>
              </a:rPr>
              <a:t>2, -1), (2, 5),			</a:t>
            </a:r>
            <a:endParaRPr lang="en-US" dirty="0" smtClean="0">
              <a:latin typeface="Comic Sans MS"/>
            </a:endParaRPr>
          </a:p>
          <a:p>
            <a:pPr marL="0" indent="0">
              <a:buNone/>
            </a:pPr>
            <a:endParaRPr lang="en-US" dirty="0">
              <a:latin typeface="Comic Sans MS"/>
            </a:endParaRPr>
          </a:p>
          <a:p>
            <a:pPr marL="0" indent="0">
              <a:buNone/>
            </a:pPr>
            <a:endParaRPr lang="en-US" dirty="0" smtClean="0">
              <a:latin typeface="Comic Sans MS"/>
            </a:endParaRPr>
          </a:p>
          <a:p>
            <a:pPr marL="0" indent="0">
              <a:buNone/>
            </a:pPr>
            <a:r>
              <a:rPr lang="en-US" dirty="0" smtClean="0">
                <a:latin typeface="Comic Sans MS"/>
              </a:rPr>
              <a:t> (</a:t>
            </a:r>
            <a:r>
              <a:rPr lang="en-US" dirty="0">
                <a:latin typeface="Comic Sans MS"/>
              </a:rPr>
              <a:t>4, 6), (4, -1)</a:t>
            </a:r>
            <a:endParaRPr lang="en-US" dirty="0"/>
          </a:p>
        </p:txBody>
      </p:sp>
      <p:sp>
        <p:nvSpPr>
          <p:cNvPr id="5" name="Rectangle 4"/>
          <p:cNvSpPr/>
          <p:nvPr/>
        </p:nvSpPr>
        <p:spPr>
          <a:xfrm>
            <a:off x="533400" y="381000"/>
            <a:ext cx="6096000" cy="1384995"/>
          </a:xfrm>
          <a:prstGeom prst="rect">
            <a:avLst/>
          </a:prstGeom>
        </p:spPr>
        <p:txBody>
          <a:bodyPr wrap="square">
            <a:spAutoFit/>
          </a:bodyPr>
          <a:lstStyle/>
          <a:p>
            <a:r>
              <a:rPr lang="en-US" sz="2800" dirty="0">
                <a:latin typeface="Comic Sans MS"/>
              </a:rPr>
              <a:t>Without graphing tell whether the line through the given points rises, falls, is horizontal, or is vertical</a:t>
            </a:r>
            <a:endParaRPr lang="en-US" sz="2800" dirty="0"/>
          </a:p>
        </p:txBody>
      </p:sp>
      <p:sp>
        <p:nvSpPr>
          <p:cNvPr id="2" name="Rectangle 1"/>
          <p:cNvSpPr/>
          <p:nvPr/>
        </p:nvSpPr>
        <p:spPr>
          <a:xfrm>
            <a:off x="3581400" y="2205335"/>
            <a:ext cx="2862322" cy="830997"/>
          </a:xfrm>
          <a:prstGeom prst="rect">
            <a:avLst/>
          </a:prstGeom>
        </p:spPr>
        <p:txBody>
          <a:bodyPr wrap="square">
            <a:spAutoFit/>
          </a:bodyPr>
          <a:lstStyle/>
          <a:p>
            <a:pPr marL="342900" indent="-342900">
              <a:buFont typeface="Arial" pitchFamily="34" charset="0"/>
              <a:buChar char="•"/>
            </a:pPr>
            <a:r>
              <a:rPr lang="en-US" sz="2400" dirty="0" smtClean="0"/>
              <a:t>Start with the smallest x-value</a:t>
            </a:r>
            <a:endParaRPr lang="en-US" sz="2400" dirty="0"/>
          </a:p>
        </p:txBody>
      </p:sp>
      <p:sp>
        <p:nvSpPr>
          <p:cNvPr id="6" name="Rectangle 5"/>
          <p:cNvSpPr/>
          <p:nvPr/>
        </p:nvSpPr>
        <p:spPr>
          <a:xfrm>
            <a:off x="3695700" y="3222367"/>
            <a:ext cx="2862322" cy="1569660"/>
          </a:xfrm>
          <a:prstGeom prst="rect">
            <a:avLst/>
          </a:prstGeom>
        </p:spPr>
        <p:txBody>
          <a:bodyPr wrap="square">
            <a:spAutoFit/>
          </a:bodyPr>
          <a:lstStyle/>
          <a:p>
            <a:pPr marL="342900" indent="-342900">
              <a:buFont typeface="Arial" pitchFamily="34" charset="0"/>
              <a:buChar char="•"/>
            </a:pPr>
            <a:r>
              <a:rPr lang="en-US" sz="2400" dirty="0" smtClean="0"/>
              <a:t>What does </a:t>
            </a:r>
            <a:r>
              <a:rPr lang="en-US" sz="2400" smtClean="0"/>
              <a:t>the y-value </a:t>
            </a:r>
            <a:r>
              <a:rPr lang="en-US" sz="2400" dirty="0" smtClean="0"/>
              <a:t>do as you move to the larger x-value?</a:t>
            </a:r>
            <a:endParaRPr lang="en-US" sz="2400" dirty="0"/>
          </a:p>
        </p:txBody>
      </p:sp>
    </p:spTree>
    <p:extLst>
      <p:ext uri="{BB962C8B-B14F-4D97-AF65-F5344CB8AC3E}">
        <p14:creationId xmlns:p14="http://schemas.microsoft.com/office/powerpoint/2010/main" val="2034432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5806016"/>
          </a:xfrm>
        </p:spPr>
        <p:txBody>
          <a:bodyPr>
            <a:normAutofit/>
          </a:bodyPr>
          <a:lstStyle/>
          <a:p>
            <a:pPr marR="0" algn="l" rtl="0"/>
            <a:r>
              <a:rPr lang="en-US" sz="3600" b="0" i="0" u="none" strike="noStrike" baseline="0" dirty="0" smtClean="0">
                <a:latin typeface="Comic Sans MS"/>
              </a:rPr>
              <a:t>The slope of the lines also tells you the steepness of the line.  For two lines with </a:t>
            </a:r>
            <a:r>
              <a:rPr lang="en-US" sz="3600" b="1" i="0" u="none" strike="noStrike" baseline="0" dirty="0" smtClean="0">
                <a:latin typeface="Comic Sans MS"/>
              </a:rPr>
              <a:t>positive slopes</a:t>
            </a:r>
            <a:r>
              <a:rPr lang="en-US" sz="3600" b="0" i="0" u="none" strike="noStrike" baseline="0" dirty="0" smtClean="0">
                <a:latin typeface="Comic Sans MS"/>
              </a:rPr>
              <a:t>, the line with the </a:t>
            </a:r>
            <a:r>
              <a:rPr lang="en-US" sz="3600" b="0" i="0" u="none" strike="noStrike" baseline="0" dirty="0" smtClean="0">
                <a:solidFill>
                  <a:srgbClr val="FF0000"/>
                </a:solidFill>
                <a:latin typeface="Comic Sans MS"/>
              </a:rPr>
              <a:t>greater</a:t>
            </a:r>
            <a:r>
              <a:rPr lang="en-US" sz="3600" b="0" i="0" u="none" strike="noStrike" baseline="0" dirty="0" smtClean="0">
                <a:latin typeface="Comic Sans MS"/>
              </a:rPr>
              <a:t> slope is </a:t>
            </a:r>
            <a:r>
              <a:rPr lang="en-US" sz="3600" b="0" i="0" u="none" strike="noStrike" baseline="0" dirty="0" smtClean="0">
                <a:solidFill>
                  <a:srgbClr val="FF0000"/>
                </a:solidFill>
                <a:latin typeface="Comic Sans MS"/>
              </a:rPr>
              <a:t>steeper</a:t>
            </a:r>
            <a:r>
              <a:rPr lang="en-US" sz="3600" b="0" i="0" u="none" strike="noStrike" baseline="0" dirty="0" smtClean="0">
                <a:latin typeface="Comic Sans MS"/>
              </a:rPr>
              <a:t>. For the two lines with the </a:t>
            </a:r>
            <a:r>
              <a:rPr lang="en-US" sz="3600" b="1" i="0" u="none" strike="noStrike" baseline="0" dirty="0" smtClean="0">
                <a:latin typeface="Comic Sans MS"/>
              </a:rPr>
              <a:t>negative slopes</a:t>
            </a:r>
            <a:r>
              <a:rPr lang="en-US" sz="3600" b="0" i="0" u="none" strike="noStrike" baseline="0" dirty="0" smtClean="0">
                <a:latin typeface="Comic Sans MS"/>
              </a:rPr>
              <a:t>, the line with the slope of </a:t>
            </a:r>
            <a:r>
              <a:rPr lang="en-US" sz="3600" b="0" i="0" u="none" strike="noStrike" baseline="0" dirty="0" smtClean="0">
                <a:solidFill>
                  <a:srgbClr val="FF0000"/>
                </a:solidFill>
                <a:latin typeface="Comic Sans MS"/>
              </a:rPr>
              <a:t>greater absolute value </a:t>
            </a:r>
            <a:r>
              <a:rPr lang="en-US" sz="3600" b="0" i="0" u="none" strike="noStrike" baseline="0" dirty="0" smtClean="0">
                <a:latin typeface="Comic Sans MS"/>
              </a:rPr>
              <a:t>is </a:t>
            </a:r>
            <a:r>
              <a:rPr lang="en-US" sz="3600" b="0" i="0" u="none" strike="noStrike" baseline="0" dirty="0" smtClean="0">
                <a:solidFill>
                  <a:srgbClr val="FF0000"/>
                </a:solidFill>
                <a:latin typeface="Comic Sans MS"/>
              </a:rPr>
              <a:t>steeper</a:t>
            </a:r>
            <a:r>
              <a:rPr lang="en-US" sz="3600" b="0" i="0" u="none" strike="noStrike" baseline="0" dirty="0" smtClean="0">
                <a:latin typeface="Comic Sans MS"/>
              </a:rPr>
              <a:t>.</a:t>
            </a:r>
          </a:p>
        </p:txBody>
      </p:sp>
    </p:spTree>
    <p:extLst>
      <p:ext uri="{BB962C8B-B14F-4D97-AF65-F5344CB8AC3E}">
        <p14:creationId xmlns:p14="http://schemas.microsoft.com/office/powerpoint/2010/main" val="29873632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38235" y="228600"/>
            <a:ext cx="6172200" cy="1524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smtClean="0">
                <a:latin typeface="Comic Sans MS"/>
              </a:rPr>
              <a:t>WHICH LINE IS STEEPER?</a:t>
            </a:r>
            <a:endParaRPr lang="en-US" dirty="0" smtClean="0">
              <a:latin typeface="Comic Sans MS"/>
            </a:endParaRPr>
          </a:p>
        </p:txBody>
      </p:sp>
      <p:sp>
        <p:nvSpPr>
          <p:cNvPr id="6" name="Rectangle 5"/>
          <p:cNvSpPr/>
          <p:nvPr/>
        </p:nvSpPr>
        <p:spPr>
          <a:xfrm>
            <a:off x="27992" y="1805579"/>
            <a:ext cx="6858000" cy="954107"/>
          </a:xfrm>
          <a:prstGeom prst="rect">
            <a:avLst/>
          </a:prstGeom>
        </p:spPr>
        <p:txBody>
          <a:bodyPr wrap="square">
            <a:spAutoFit/>
          </a:bodyPr>
          <a:lstStyle/>
          <a:p>
            <a:r>
              <a:rPr lang="en-US" sz="2800" dirty="0" smtClean="0">
                <a:latin typeface="Comic Sans MS"/>
              </a:rPr>
              <a:t>Line </a:t>
            </a:r>
            <a:r>
              <a:rPr lang="en-US" sz="2800" dirty="0">
                <a:latin typeface="Comic Sans MS"/>
              </a:rPr>
              <a:t>1: Through (2, 3) and (4, 7</a:t>
            </a:r>
            <a:r>
              <a:rPr lang="en-US" sz="2800" dirty="0" smtClean="0">
                <a:latin typeface="Comic Sans MS"/>
              </a:rPr>
              <a:t>)</a:t>
            </a:r>
          </a:p>
          <a:p>
            <a:r>
              <a:rPr lang="en-US" sz="2800" dirty="0" smtClean="0">
                <a:latin typeface="Comic Sans MS"/>
              </a:rPr>
              <a:t>Line </a:t>
            </a:r>
            <a:r>
              <a:rPr lang="en-US" sz="2800" dirty="0">
                <a:latin typeface="Comic Sans MS"/>
              </a:rPr>
              <a:t>2: Through (-1, 2) and (4, 5) </a:t>
            </a:r>
            <a:endParaRPr lang="en-US" sz="2800" dirty="0" smtClean="0">
              <a:latin typeface="Comic Sans MS"/>
            </a:endParaRPr>
          </a:p>
        </p:txBody>
      </p:sp>
      <p:sp>
        <p:nvSpPr>
          <p:cNvPr id="7" name="Rectangle 6"/>
          <p:cNvSpPr/>
          <p:nvPr/>
        </p:nvSpPr>
        <p:spPr>
          <a:xfrm>
            <a:off x="27992" y="5174654"/>
            <a:ext cx="6482443" cy="954107"/>
          </a:xfrm>
          <a:prstGeom prst="rect">
            <a:avLst/>
          </a:prstGeom>
        </p:spPr>
        <p:txBody>
          <a:bodyPr wrap="square">
            <a:spAutoFit/>
          </a:bodyPr>
          <a:lstStyle/>
          <a:p>
            <a:r>
              <a:rPr lang="en-US" sz="2800" dirty="0" smtClean="0">
                <a:latin typeface="Comic Sans MS"/>
              </a:rPr>
              <a:t>Line </a:t>
            </a:r>
            <a:r>
              <a:rPr lang="en-US" sz="2800" dirty="0">
                <a:latin typeface="Comic Sans MS"/>
              </a:rPr>
              <a:t>1: Through (-1, -9) and (6, -</a:t>
            </a:r>
            <a:r>
              <a:rPr lang="en-US" sz="2800" dirty="0" smtClean="0">
                <a:latin typeface="Comic Sans MS"/>
              </a:rPr>
              <a:t>6) Line </a:t>
            </a:r>
            <a:r>
              <a:rPr lang="en-US" sz="2800" dirty="0">
                <a:latin typeface="Comic Sans MS"/>
              </a:rPr>
              <a:t>2: Through (5, -8) and (-3, 2)</a:t>
            </a:r>
            <a:endParaRPr lang="en-US" sz="2800" dirty="0"/>
          </a:p>
        </p:txBody>
      </p:sp>
    </p:spTree>
    <p:extLst>
      <p:ext uri="{BB962C8B-B14F-4D97-AF65-F5344CB8AC3E}">
        <p14:creationId xmlns:p14="http://schemas.microsoft.com/office/powerpoint/2010/main" val="2646260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6172200" cy="990600"/>
          </a:xfrm>
        </p:spPr>
        <p:txBody>
          <a:bodyPr/>
          <a:lstStyle/>
          <a:p>
            <a:pPr marR="0" rtl="0"/>
            <a:r>
              <a:rPr lang="en-US" b="1" i="0" u="none" strike="noStrike" baseline="0" dirty="0" smtClean="0">
                <a:latin typeface="Comic Sans MS"/>
              </a:rPr>
              <a:t>VOCABULARY</a:t>
            </a:r>
            <a:endParaRPr lang="en-US" b="0" i="0" u="none" strike="noStrike" baseline="0" dirty="0" smtClean="0">
              <a:latin typeface="Comic Sans MS"/>
            </a:endParaRPr>
          </a:p>
        </p:txBody>
      </p:sp>
      <p:sp>
        <p:nvSpPr>
          <p:cNvPr id="3" name="Text Placeholder 2"/>
          <p:cNvSpPr>
            <a:spLocks noGrp="1"/>
          </p:cNvSpPr>
          <p:nvPr>
            <p:ph type="body" idx="1"/>
          </p:nvPr>
        </p:nvSpPr>
        <p:spPr>
          <a:xfrm>
            <a:off x="348343" y="1066800"/>
            <a:ext cx="6172200" cy="1447800"/>
          </a:xfrm>
        </p:spPr>
        <p:txBody>
          <a:bodyPr>
            <a:noAutofit/>
          </a:bodyPr>
          <a:lstStyle/>
          <a:p>
            <a:r>
              <a:rPr lang="en-US" dirty="0">
                <a:latin typeface="Comic Sans MS"/>
              </a:rPr>
              <a:t>Two lines in a plane are </a:t>
            </a:r>
            <a:r>
              <a:rPr lang="en-US" b="1" dirty="0">
                <a:latin typeface="Comic Sans MS"/>
              </a:rPr>
              <a:t>parallel</a:t>
            </a:r>
            <a:r>
              <a:rPr lang="en-US" dirty="0">
                <a:latin typeface="Comic Sans MS"/>
              </a:rPr>
              <a:t> if they do not intersect</a:t>
            </a:r>
            <a:r>
              <a:rPr lang="en-US" dirty="0" smtClean="0">
                <a:latin typeface="Comic Sans MS"/>
              </a:rPr>
              <a:t>. </a:t>
            </a:r>
            <a:endParaRPr lang="en-US" dirty="0"/>
          </a:p>
        </p:txBody>
      </p:sp>
      <p:sp>
        <p:nvSpPr>
          <p:cNvPr id="4" name="Rectangle 3"/>
          <p:cNvSpPr/>
          <p:nvPr/>
        </p:nvSpPr>
        <p:spPr>
          <a:xfrm>
            <a:off x="381000" y="3276600"/>
            <a:ext cx="5638800" cy="2062103"/>
          </a:xfrm>
          <a:prstGeom prst="rect">
            <a:avLst/>
          </a:prstGeom>
        </p:spPr>
        <p:txBody>
          <a:bodyPr wrap="square">
            <a:spAutoFit/>
          </a:bodyPr>
          <a:lstStyle/>
          <a:p>
            <a:pPr marL="457200" indent="-457200">
              <a:buFont typeface="Arial" pitchFamily="34" charset="0"/>
              <a:buChar char="•"/>
            </a:pPr>
            <a:r>
              <a:rPr lang="en-US" sz="3200" dirty="0">
                <a:latin typeface="Comic Sans MS"/>
              </a:rPr>
              <a:t>Two lines in a plane are </a:t>
            </a:r>
            <a:r>
              <a:rPr lang="en-US" sz="3200" b="1" dirty="0">
                <a:latin typeface="Comic Sans MS"/>
              </a:rPr>
              <a:t>perpendicular</a:t>
            </a:r>
            <a:r>
              <a:rPr lang="en-US" sz="3200" dirty="0">
                <a:latin typeface="Comic Sans MS"/>
              </a:rPr>
              <a:t> if they intersect to form a right angle</a:t>
            </a:r>
            <a:r>
              <a:rPr lang="en-US" sz="3200" dirty="0" smtClean="0">
                <a:latin typeface="Comic Sans MS"/>
              </a:rPr>
              <a:t>. </a:t>
            </a:r>
            <a:endParaRPr lang="en-US" sz="3200" dirty="0"/>
          </a:p>
        </p:txBody>
      </p:sp>
      <p:sp>
        <p:nvSpPr>
          <p:cNvPr id="5" name="Rectangle 4"/>
          <p:cNvSpPr/>
          <p:nvPr/>
        </p:nvSpPr>
        <p:spPr>
          <a:xfrm>
            <a:off x="381000" y="6288365"/>
            <a:ext cx="6096000" cy="2554545"/>
          </a:xfrm>
          <a:prstGeom prst="rect">
            <a:avLst/>
          </a:prstGeom>
        </p:spPr>
        <p:txBody>
          <a:bodyPr wrap="square">
            <a:spAutoFit/>
          </a:bodyPr>
          <a:lstStyle/>
          <a:p>
            <a:r>
              <a:rPr lang="en-US" sz="3200" dirty="0">
                <a:latin typeface="Comic Sans MS"/>
              </a:rPr>
              <a:t>The slope can be used to determine whether two different (non-vertical) lines are parallel, perpendicular, or neither.</a:t>
            </a:r>
            <a:endParaRPr lang="en-US" sz="3200" dirty="0"/>
          </a:p>
        </p:txBody>
      </p:sp>
      <p:sp>
        <p:nvSpPr>
          <p:cNvPr id="6" name="Rectangle 5"/>
          <p:cNvSpPr/>
          <p:nvPr/>
        </p:nvSpPr>
        <p:spPr>
          <a:xfrm>
            <a:off x="762000" y="2590800"/>
            <a:ext cx="5248553" cy="584775"/>
          </a:xfrm>
          <a:prstGeom prst="rect">
            <a:avLst/>
          </a:prstGeom>
        </p:spPr>
        <p:txBody>
          <a:bodyPr wrap="none">
            <a:spAutoFit/>
          </a:bodyPr>
          <a:lstStyle/>
          <a:p>
            <a:r>
              <a:rPr lang="en-US" sz="3200" dirty="0">
                <a:latin typeface="Comic Sans MS"/>
              </a:rPr>
              <a:t>Their slopes are the same.</a:t>
            </a:r>
            <a:endParaRPr lang="en-US" sz="3200" dirty="0"/>
          </a:p>
        </p:txBody>
      </p:sp>
      <p:sp>
        <p:nvSpPr>
          <p:cNvPr id="7" name="Rectangle 6"/>
          <p:cNvSpPr/>
          <p:nvPr/>
        </p:nvSpPr>
        <p:spPr>
          <a:xfrm>
            <a:off x="381000" y="5181600"/>
            <a:ext cx="5410200" cy="1077218"/>
          </a:xfrm>
          <a:prstGeom prst="rect">
            <a:avLst/>
          </a:prstGeom>
        </p:spPr>
        <p:txBody>
          <a:bodyPr wrap="square">
            <a:spAutoFit/>
          </a:bodyPr>
          <a:lstStyle/>
          <a:p>
            <a:pPr marL="457200" indent="-457200">
              <a:buFont typeface="Arial" pitchFamily="34" charset="0"/>
              <a:buChar char="•"/>
            </a:pPr>
            <a:r>
              <a:rPr lang="en-US" sz="3200" dirty="0">
                <a:latin typeface="Comic Sans MS"/>
              </a:rPr>
              <a:t>Their slopes are inverse reciprocals.</a:t>
            </a:r>
            <a:endParaRPr lang="en-US" sz="3200" dirty="0"/>
          </a:p>
        </p:txBody>
      </p:sp>
    </p:spTree>
    <p:extLst>
      <p:ext uri="{BB962C8B-B14F-4D97-AF65-F5344CB8AC3E}">
        <p14:creationId xmlns:p14="http://schemas.microsoft.com/office/powerpoint/2010/main" val="740608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iterate type="lt">
                                    <p:tmAbs val="0"/>
                                  </p:iterate>
                                  <p:childTnLst>
                                    <p:set>
                                      <p:cBhvr>
                                        <p:cTn id="10" dur="1" fill="hold">
                                          <p:stCondLst>
                                            <p:cond delay="0"/>
                                          </p:stCondLst>
                                        </p:cTn>
                                        <p:tgtEl>
                                          <p:spTgt spid="6"/>
                                        </p:tgtEl>
                                        <p:attrNameLst>
                                          <p:attrName>style.visibility</p:attrName>
                                        </p:attrNameLst>
                                      </p:cBhvr>
                                      <p:to>
                                        <p:strVal val="visible"/>
                                      </p:to>
                                    </p:set>
                                  </p:childTnLst>
                                </p:cTn>
                              </p:par>
                              <p:par>
                                <p:cTn id="11" presetID="16" presetClass="emph" presetSubtype="0" fill="hold" grpId="0" nodeType="withEffect">
                                  <p:stCondLst>
                                    <p:cond delay="0"/>
                                  </p:stCondLst>
                                  <p:iterate type="lt">
                                    <p:tmPct val="4000"/>
                                  </p:iterate>
                                  <p:childTnLst>
                                    <p:set>
                                      <p:cBhvr override="childStyle">
                                        <p:cTn id="12" dur="500" fill="hold"/>
                                        <p:tgtEl>
                                          <p:spTgt spid="6"/>
                                        </p:tgtEl>
                                        <p:attrNameLst>
                                          <p:attrName>style.color</p:attrName>
                                        </p:attrNameLst>
                                      </p:cBhvr>
                                      <p:to>
                                        <p:clrVal>
                                          <a:schemeClr val="accent2"/>
                                        </p:clrVal>
                                      </p:to>
                                    </p:set>
                                    <p:set>
                                      <p:cBhvr>
                                        <p:cTn id="13" dur="500" fill="hold"/>
                                        <p:tgtEl>
                                          <p:spTgt spid="6"/>
                                        </p:tgtEl>
                                        <p:attrNameLst>
                                          <p:attrName>fillcolor</p:attrName>
                                        </p:attrNameLst>
                                      </p:cBhvr>
                                      <p:to>
                                        <p:clrVal>
                                          <a:schemeClr val="accent2"/>
                                        </p:clrVal>
                                      </p:to>
                                    </p:set>
                                    <p:set>
                                      <p:cBhvr>
                                        <p:cTn id="14" dur="500" fill="hold"/>
                                        <p:tgtEl>
                                          <p:spTgt spid="6"/>
                                        </p:tgtEl>
                                        <p:attrNameLst>
                                          <p:attrName>fill.type</p:attrName>
                                        </p:attrNameLst>
                                      </p:cBhvr>
                                      <p:to>
                                        <p:strVal val="solid"/>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1" nodeType="clickEffect">
                                  <p:stCondLst>
                                    <p:cond delay="0"/>
                                  </p:stCondLst>
                                  <p:iterate type="lt">
                                    <p:tmAbs val="0"/>
                                  </p:iterate>
                                  <p:childTnLst>
                                    <p:set>
                                      <p:cBhvr>
                                        <p:cTn id="22" dur="1" fill="hold">
                                          <p:stCondLst>
                                            <p:cond delay="0"/>
                                          </p:stCondLst>
                                        </p:cTn>
                                        <p:tgtEl>
                                          <p:spTgt spid="7"/>
                                        </p:tgtEl>
                                        <p:attrNameLst>
                                          <p:attrName>style.visibility</p:attrName>
                                        </p:attrNameLst>
                                      </p:cBhvr>
                                      <p:to>
                                        <p:strVal val="visible"/>
                                      </p:to>
                                    </p:set>
                                  </p:childTnLst>
                                </p:cTn>
                              </p:par>
                              <p:par>
                                <p:cTn id="23" presetID="16" presetClass="emph" presetSubtype="0" fill="hold" grpId="0" nodeType="withEffect">
                                  <p:stCondLst>
                                    <p:cond delay="0"/>
                                  </p:stCondLst>
                                  <p:iterate type="lt">
                                    <p:tmPct val="4000"/>
                                  </p:iterate>
                                  <p:childTnLst>
                                    <p:set>
                                      <p:cBhvr override="childStyle">
                                        <p:cTn id="24" dur="500" fill="hold"/>
                                        <p:tgtEl>
                                          <p:spTgt spid="7"/>
                                        </p:tgtEl>
                                        <p:attrNameLst>
                                          <p:attrName>style.color</p:attrName>
                                        </p:attrNameLst>
                                      </p:cBhvr>
                                      <p:to>
                                        <p:clrVal>
                                          <a:schemeClr val="accent2"/>
                                        </p:clrVal>
                                      </p:to>
                                    </p:set>
                                    <p:set>
                                      <p:cBhvr>
                                        <p:cTn id="25" dur="500" fill="hold"/>
                                        <p:tgtEl>
                                          <p:spTgt spid="7"/>
                                        </p:tgtEl>
                                        <p:attrNameLst>
                                          <p:attrName>fillcolor</p:attrName>
                                        </p:attrNameLst>
                                      </p:cBhvr>
                                      <p:to>
                                        <p:clrVal>
                                          <a:schemeClr val="accent2"/>
                                        </p:clrVal>
                                      </p:to>
                                    </p:set>
                                    <p:set>
                                      <p:cBhvr>
                                        <p:cTn id="26" dur="500" fill="hold"/>
                                        <p:tgtEl>
                                          <p:spTgt spid="7"/>
                                        </p:tgtEl>
                                        <p:attrNameLst>
                                          <p:attrName>fill.type</p:attrName>
                                        </p:attrNameLst>
                                      </p:cBhvr>
                                      <p:to>
                                        <p:strVal val="solid"/>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P spid="6" grpId="0"/>
      <p:bldP spid="6" grpId="1"/>
      <p:bldP spid="7" grpId="0"/>
      <p:bldP spid="7" grpId="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504</TotalTime>
  <Words>625</Words>
  <Application>Microsoft Office PowerPoint</Application>
  <PresentationFormat>On-screen Show (4:3)</PresentationFormat>
  <Paragraphs>61</Paragraphs>
  <Slides>13</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15" baseType="lpstr">
      <vt:lpstr>Office Theme</vt:lpstr>
      <vt:lpstr>Equation</vt:lpstr>
      <vt:lpstr>PowerPoint Presentation</vt:lpstr>
      <vt:lpstr>VOCABULARY</vt:lpstr>
      <vt:lpstr>P79#21-30x3</vt:lpstr>
      <vt:lpstr>CLASSIFYING LINES USING SLOPE</vt:lpstr>
      <vt:lpstr>CLASSIFYING LINES USING SLOPE (cont)</vt:lpstr>
      <vt:lpstr>PowerPoint Presentation</vt:lpstr>
      <vt:lpstr>The slope of the lines also tells you the steepness of the line.  For two lines with positive slopes, the line with the greater slope is steeper. For the two lines with the negative slopes, the line with the slope of greater absolute value is steeper.</vt:lpstr>
      <vt:lpstr>PowerPoint Presentation</vt:lpstr>
      <vt:lpstr>VOCABULARY</vt:lpstr>
      <vt:lpstr>CLASSIFIYING PARALLEL AND PERPENDICULAR LINES</vt:lpstr>
      <vt:lpstr>HW:P80#39-44, 53, 54 not by 3s</vt:lpstr>
      <vt:lpstr>SLOPE AS A RATE OF CHANGE</vt:lpstr>
      <vt:lpstr>A giant sequoia tree grew from 137in in 1965 to 141in in 2005.  Find the average rate of change in the diameter of the sequoia over time.  Then predict the sequoia’s diameter in 2065.</vt:lpstr>
    </vt:vector>
  </TitlesOfParts>
  <Company>Thornton Fractional Township HS D 215</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Raja, Sheila</dc:creator>
  <cp:lastModifiedBy>Raja, Sheila</cp:lastModifiedBy>
  <cp:revision>12</cp:revision>
  <dcterms:created xsi:type="dcterms:W3CDTF">2011-09-16T20:48:41Z</dcterms:created>
  <dcterms:modified xsi:type="dcterms:W3CDTF">2011-09-23T13:26:06Z</dcterms:modified>
</cp:coreProperties>
</file>